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8" r:id="rId2"/>
    <p:sldId id="287" r:id="rId3"/>
    <p:sldId id="321" r:id="rId4"/>
    <p:sldId id="256" r:id="rId5"/>
    <p:sldId id="343" r:id="rId6"/>
    <p:sldId id="258" r:id="rId7"/>
    <p:sldId id="259" r:id="rId8"/>
    <p:sldId id="289" r:id="rId9"/>
    <p:sldId id="291" r:id="rId10"/>
    <p:sldId id="344" r:id="rId11"/>
    <p:sldId id="324" r:id="rId12"/>
    <p:sldId id="286" r:id="rId13"/>
    <p:sldId id="333" r:id="rId14"/>
    <p:sldId id="336" r:id="rId15"/>
    <p:sldId id="340" r:id="rId16"/>
    <p:sldId id="342" r:id="rId17"/>
    <p:sldId id="331" r:id="rId18"/>
    <p:sldId id="339" r:id="rId19"/>
    <p:sldId id="335" r:id="rId20"/>
    <p:sldId id="328" r:id="rId21"/>
    <p:sldId id="330" r:id="rId22"/>
    <p:sldId id="322" r:id="rId23"/>
    <p:sldId id="323" r:id="rId24"/>
    <p:sldId id="326" r:id="rId25"/>
    <p:sldId id="32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B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9056" autoAdjust="0"/>
  </p:normalViewPr>
  <p:slideViewPr>
    <p:cSldViewPr>
      <p:cViewPr varScale="1">
        <p:scale>
          <a:sx n="56" d="100"/>
          <a:sy n="56" d="100"/>
        </p:scale>
        <p:origin x="80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9OVtk6G2TnQ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9OVtk6G2TnQ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B29F31-CB8A-4944-8689-3344091D93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E041ED2-D521-4F19-B0ED-071125FBC329}">
      <dgm:prSet/>
      <dgm:spPr/>
      <dgm:t>
        <a:bodyPr/>
        <a:lstStyle/>
        <a:p>
          <a:pPr rtl="0"/>
          <a:r>
            <a:rPr lang="en-GB" dirty="0"/>
            <a:t>Key points:</a:t>
          </a:r>
        </a:p>
      </dgm:t>
    </dgm:pt>
    <dgm:pt modelId="{D1E69475-02F3-4B9A-9846-3BBD219F2810}" type="parTrans" cxnId="{ACAACEE4-0C0C-431A-BF63-B1D373187E68}">
      <dgm:prSet/>
      <dgm:spPr/>
      <dgm:t>
        <a:bodyPr/>
        <a:lstStyle/>
        <a:p>
          <a:endParaRPr lang="en-US"/>
        </a:p>
      </dgm:t>
    </dgm:pt>
    <dgm:pt modelId="{416752C3-651E-448F-883D-DD4F53CF612D}" type="sibTrans" cxnId="{ACAACEE4-0C0C-431A-BF63-B1D373187E68}">
      <dgm:prSet/>
      <dgm:spPr/>
      <dgm:t>
        <a:bodyPr/>
        <a:lstStyle/>
        <a:p>
          <a:endParaRPr lang="en-US"/>
        </a:p>
      </dgm:t>
    </dgm:pt>
    <dgm:pt modelId="{C8687F3B-CF8F-407E-BB9A-91D36F92B39A}">
      <dgm:prSet/>
      <dgm:spPr/>
      <dgm:t>
        <a:bodyPr/>
        <a:lstStyle/>
        <a:p>
          <a:pPr rtl="0"/>
          <a:r>
            <a:rPr lang="en-GB" dirty="0"/>
            <a:t>Chemical energy is converted into electrical energy.</a:t>
          </a:r>
        </a:p>
      </dgm:t>
    </dgm:pt>
    <dgm:pt modelId="{3C6B2957-88E2-460B-A3B4-C9FFE21B8982}" type="parTrans" cxnId="{F258B7C8-18CC-4D9A-9FEF-8330F48741E4}">
      <dgm:prSet/>
      <dgm:spPr/>
      <dgm:t>
        <a:bodyPr/>
        <a:lstStyle/>
        <a:p>
          <a:endParaRPr lang="en-US"/>
        </a:p>
      </dgm:t>
    </dgm:pt>
    <dgm:pt modelId="{B00FB4B7-8BB1-45BA-9FF7-4D5BD1806598}" type="sibTrans" cxnId="{F258B7C8-18CC-4D9A-9FEF-8330F48741E4}">
      <dgm:prSet/>
      <dgm:spPr/>
      <dgm:t>
        <a:bodyPr/>
        <a:lstStyle/>
        <a:p>
          <a:endParaRPr lang="en-US"/>
        </a:p>
      </dgm:t>
    </dgm:pt>
    <dgm:pt modelId="{14081894-78C8-4090-9DB9-A58B8EC1EB26}">
      <dgm:prSet/>
      <dgm:spPr/>
      <dgm:t>
        <a:bodyPr/>
        <a:lstStyle/>
        <a:p>
          <a:pPr rtl="0"/>
          <a:r>
            <a:rPr lang="en-GB" dirty="0"/>
            <a:t>Electrodes are used (e.g. zinc and copper, one is negative, one positive)</a:t>
          </a:r>
        </a:p>
      </dgm:t>
    </dgm:pt>
    <dgm:pt modelId="{024C7925-6BF0-4E6D-9682-BC0962431A62}" type="parTrans" cxnId="{8385715B-9C7B-408D-87DD-26631AD32000}">
      <dgm:prSet/>
      <dgm:spPr/>
      <dgm:t>
        <a:bodyPr/>
        <a:lstStyle/>
        <a:p>
          <a:endParaRPr lang="en-US"/>
        </a:p>
      </dgm:t>
    </dgm:pt>
    <dgm:pt modelId="{445C2B03-BC3C-4B85-B2C6-A7B61769670E}" type="sibTrans" cxnId="{8385715B-9C7B-408D-87DD-26631AD32000}">
      <dgm:prSet/>
      <dgm:spPr/>
      <dgm:t>
        <a:bodyPr/>
        <a:lstStyle/>
        <a:p>
          <a:endParaRPr lang="en-US"/>
        </a:p>
      </dgm:t>
    </dgm:pt>
    <dgm:pt modelId="{F87C531F-1E52-4786-B9C1-2A8F2FCF50A3}">
      <dgm:prSet/>
      <dgm:spPr/>
      <dgm:t>
        <a:bodyPr/>
        <a:lstStyle/>
        <a:p>
          <a:pPr rtl="0"/>
          <a:r>
            <a:rPr lang="en-GB" dirty="0"/>
            <a:t>An electrolyte is used (e.g. acetic acid solution)</a:t>
          </a:r>
        </a:p>
      </dgm:t>
    </dgm:pt>
    <dgm:pt modelId="{2BD3CF9D-F2CE-41E7-8734-9039881694EB}" type="parTrans" cxnId="{81129194-E646-4B25-95E6-56C1AECE0E7A}">
      <dgm:prSet/>
      <dgm:spPr/>
      <dgm:t>
        <a:bodyPr/>
        <a:lstStyle/>
        <a:p>
          <a:endParaRPr lang="en-US"/>
        </a:p>
      </dgm:t>
    </dgm:pt>
    <dgm:pt modelId="{A6124A4F-8A5B-42CC-8121-1C3FB66FB5EF}" type="sibTrans" cxnId="{81129194-E646-4B25-95E6-56C1AECE0E7A}">
      <dgm:prSet/>
      <dgm:spPr/>
      <dgm:t>
        <a:bodyPr/>
        <a:lstStyle/>
        <a:p>
          <a:endParaRPr lang="en-US"/>
        </a:p>
      </dgm:t>
    </dgm:pt>
    <dgm:pt modelId="{8311DE66-AF45-4EED-8B7C-049838FCA78D}">
      <dgm:prSet/>
      <dgm:spPr/>
      <dgm:t>
        <a:bodyPr/>
        <a:lstStyle/>
        <a:p>
          <a:pPr rtl="0"/>
          <a:r>
            <a:rPr lang="en-GB" dirty="0"/>
            <a:t>Electrodes connected by a conducting material a potential difference is created.</a:t>
          </a:r>
        </a:p>
      </dgm:t>
    </dgm:pt>
    <dgm:pt modelId="{40EC9EED-F786-429A-AC41-CE5647B36A1F}" type="parTrans" cxnId="{98780773-AB92-480F-8513-A77CF08D1788}">
      <dgm:prSet/>
      <dgm:spPr/>
      <dgm:t>
        <a:bodyPr/>
        <a:lstStyle/>
        <a:p>
          <a:endParaRPr lang="en-US"/>
        </a:p>
      </dgm:t>
    </dgm:pt>
    <dgm:pt modelId="{6983A777-34A0-4D58-82ED-3B1C10590E23}" type="sibTrans" cxnId="{98780773-AB92-480F-8513-A77CF08D1788}">
      <dgm:prSet/>
      <dgm:spPr/>
      <dgm:t>
        <a:bodyPr/>
        <a:lstStyle/>
        <a:p>
          <a:endParaRPr lang="en-US"/>
        </a:p>
      </dgm:t>
    </dgm:pt>
    <dgm:pt modelId="{990917EC-8A42-436D-903C-92303DAEC11B}">
      <dgm:prSet/>
      <dgm:spPr/>
      <dgm:t>
        <a:bodyPr/>
        <a:lstStyle/>
        <a:p>
          <a:pPr rtl="0"/>
          <a:r>
            <a:rPr lang="en-GB" dirty="0"/>
            <a:t>Other electrodes and electrolytes can also be used (affecting the voltage produced)</a:t>
          </a:r>
        </a:p>
      </dgm:t>
    </dgm:pt>
    <dgm:pt modelId="{8712A87F-8B7D-4725-AC42-49AAFA23A8F9}" type="parTrans" cxnId="{79156B56-3FD3-48A0-9B51-EA6B010FC1EB}">
      <dgm:prSet/>
      <dgm:spPr/>
      <dgm:t>
        <a:bodyPr/>
        <a:lstStyle/>
        <a:p>
          <a:endParaRPr lang="en-US"/>
        </a:p>
      </dgm:t>
    </dgm:pt>
    <dgm:pt modelId="{AE627A46-A2AB-4984-9599-82ED9B6B5DCE}" type="sibTrans" cxnId="{79156B56-3FD3-48A0-9B51-EA6B010FC1EB}">
      <dgm:prSet/>
      <dgm:spPr/>
      <dgm:t>
        <a:bodyPr/>
        <a:lstStyle/>
        <a:p>
          <a:endParaRPr lang="en-US"/>
        </a:p>
      </dgm:t>
    </dgm:pt>
    <dgm:pt modelId="{0F70DC3C-141C-4B82-ADEF-19A5D4E255E9}">
      <dgm:prSet/>
      <dgm:spPr/>
      <dgm:t>
        <a:bodyPr/>
        <a:lstStyle/>
        <a:p>
          <a:r>
            <a:rPr lang="en-GB" dirty="0">
              <a:hlinkClick xmlns:r="http://schemas.openxmlformats.org/officeDocument/2006/relationships" r:id="rId1"/>
            </a:rPr>
            <a:t>https://www.youtube.com/watch?v=9OVtk6G2TnQ</a:t>
          </a:r>
          <a:endParaRPr lang="en-GB" dirty="0"/>
        </a:p>
      </dgm:t>
    </dgm:pt>
    <dgm:pt modelId="{3F5332DD-2B70-406A-A965-8AFEE296E44A}" type="parTrans" cxnId="{96D0F68F-DCD5-4A0F-BEBE-23C1D935F709}">
      <dgm:prSet/>
      <dgm:spPr/>
      <dgm:t>
        <a:bodyPr/>
        <a:lstStyle/>
        <a:p>
          <a:endParaRPr lang="en-US"/>
        </a:p>
      </dgm:t>
    </dgm:pt>
    <dgm:pt modelId="{23DFD51D-1E81-4A16-9DD4-40929CEE5580}" type="sibTrans" cxnId="{96D0F68F-DCD5-4A0F-BEBE-23C1D935F709}">
      <dgm:prSet/>
      <dgm:spPr/>
      <dgm:t>
        <a:bodyPr/>
        <a:lstStyle/>
        <a:p>
          <a:endParaRPr lang="en-US"/>
        </a:p>
      </dgm:t>
    </dgm:pt>
    <dgm:pt modelId="{23EF9AF2-F6C1-46E5-8D97-F09EC92DDF3F}">
      <dgm:prSet/>
      <dgm:spPr/>
      <dgm:t>
        <a:bodyPr/>
        <a:lstStyle/>
        <a:p>
          <a:pPr rtl="0"/>
          <a:endParaRPr lang="en-GB" dirty="0"/>
        </a:p>
      </dgm:t>
    </dgm:pt>
    <dgm:pt modelId="{B08BA4B3-3B12-4BC1-9C14-163A38D400CE}" type="parTrans" cxnId="{40CFF8F8-1D4A-4F9C-8217-49F1C47B7849}">
      <dgm:prSet/>
      <dgm:spPr/>
      <dgm:t>
        <a:bodyPr/>
        <a:lstStyle/>
        <a:p>
          <a:endParaRPr lang="en-US"/>
        </a:p>
      </dgm:t>
    </dgm:pt>
    <dgm:pt modelId="{379316A3-FBE4-4EB0-B7E0-A6B234279D01}" type="sibTrans" cxnId="{40CFF8F8-1D4A-4F9C-8217-49F1C47B7849}">
      <dgm:prSet/>
      <dgm:spPr/>
      <dgm:t>
        <a:bodyPr/>
        <a:lstStyle/>
        <a:p>
          <a:endParaRPr lang="en-US"/>
        </a:p>
      </dgm:t>
    </dgm:pt>
    <dgm:pt modelId="{DBCA4826-E1D7-4696-A57A-147FE21FCD33}" type="pres">
      <dgm:prSet presAssocID="{C7B29F31-CB8A-4944-8689-3344091D932A}" presName="linear" presStyleCnt="0">
        <dgm:presLayoutVars>
          <dgm:animLvl val="lvl"/>
          <dgm:resizeHandles val="exact"/>
        </dgm:presLayoutVars>
      </dgm:prSet>
      <dgm:spPr/>
    </dgm:pt>
    <dgm:pt modelId="{61F06173-A56B-451E-AC89-6900F221EA1A}" type="pres">
      <dgm:prSet presAssocID="{3E041ED2-D521-4F19-B0ED-071125FBC329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8BE60C30-6E8B-41FA-A9D4-1C5DCFDAE766}" type="pres">
      <dgm:prSet presAssocID="{3E041ED2-D521-4F19-B0ED-071125FBC329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E957401B-E160-470C-AD6D-3AC71FC771E7}" type="presOf" srcId="{C8687F3B-CF8F-407E-BB9A-91D36F92B39A}" destId="{8BE60C30-6E8B-41FA-A9D4-1C5DCFDAE766}" srcOrd="0" destOrd="0" presId="urn:microsoft.com/office/officeart/2005/8/layout/vList2"/>
    <dgm:cxn modelId="{DEB7E23F-71E8-4F96-ACA0-B64CBE19D821}" type="presOf" srcId="{F87C531F-1E52-4786-B9C1-2A8F2FCF50A3}" destId="{8BE60C30-6E8B-41FA-A9D4-1C5DCFDAE766}" srcOrd="0" destOrd="2" presId="urn:microsoft.com/office/officeart/2005/8/layout/vList2"/>
    <dgm:cxn modelId="{8385715B-9C7B-408D-87DD-26631AD32000}" srcId="{3E041ED2-D521-4F19-B0ED-071125FBC329}" destId="{14081894-78C8-4090-9DB9-A58B8EC1EB26}" srcOrd="1" destOrd="0" parTransId="{024C7925-6BF0-4E6D-9682-BC0962431A62}" sibTransId="{445C2B03-BC3C-4B85-B2C6-A7B61769670E}"/>
    <dgm:cxn modelId="{04FDA941-CB54-441B-859B-14622BBAEFDC}" type="presOf" srcId="{C7B29F31-CB8A-4944-8689-3344091D932A}" destId="{DBCA4826-E1D7-4696-A57A-147FE21FCD33}" srcOrd="0" destOrd="0" presId="urn:microsoft.com/office/officeart/2005/8/layout/vList2"/>
    <dgm:cxn modelId="{4561EE70-B05A-43C8-854F-4E9413564424}" type="presOf" srcId="{8311DE66-AF45-4EED-8B7C-049838FCA78D}" destId="{8BE60C30-6E8B-41FA-A9D4-1C5DCFDAE766}" srcOrd="0" destOrd="3" presId="urn:microsoft.com/office/officeart/2005/8/layout/vList2"/>
    <dgm:cxn modelId="{98780773-AB92-480F-8513-A77CF08D1788}" srcId="{3E041ED2-D521-4F19-B0ED-071125FBC329}" destId="{8311DE66-AF45-4EED-8B7C-049838FCA78D}" srcOrd="3" destOrd="0" parTransId="{40EC9EED-F786-429A-AC41-CE5647B36A1F}" sibTransId="{6983A777-34A0-4D58-82ED-3B1C10590E23}"/>
    <dgm:cxn modelId="{79156B56-3FD3-48A0-9B51-EA6B010FC1EB}" srcId="{3E041ED2-D521-4F19-B0ED-071125FBC329}" destId="{990917EC-8A42-436D-903C-92303DAEC11B}" srcOrd="4" destOrd="0" parTransId="{8712A87F-8B7D-4725-AC42-49AAFA23A8F9}" sibTransId="{AE627A46-A2AB-4984-9599-82ED9B6B5DCE}"/>
    <dgm:cxn modelId="{9F117985-B09B-4D62-AD3F-9DA377B52104}" type="presOf" srcId="{3E041ED2-D521-4F19-B0ED-071125FBC329}" destId="{61F06173-A56B-451E-AC89-6900F221EA1A}" srcOrd="0" destOrd="0" presId="urn:microsoft.com/office/officeart/2005/8/layout/vList2"/>
    <dgm:cxn modelId="{000D588E-B681-4048-BFC3-419534C15C5A}" type="presOf" srcId="{990917EC-8A42-436D-903C-92303DAEC11B}" destId="{8BE60C30-6E8B-41FA-A9D4-1C5DCFDAE766}" srcOrd="0" destOrd="4" presId="urn:microsoft.com/office/officeart/2005/8/layout/vList2"/>
    <dgm:cxn modelId="{96D0F68F-DCD5-4A0F-BEBE-23C1D935F709}" srcId="{3E041ED2-D521-4F19-B0ED-071125FBC329}" destId="{0F70DC3C-141C-4B82-ADEF-19A5D4E255E9}" srcOrd="6" destOrd="0" parTransId="{3F5332DD-2B70-406A-A965-8AFEE296E44A}" sibTransId="{23DFD51D-1E81-4A16-9DD4-40929CEE5580}"/>
    <dgm:cxn modelId="{8A61B091-0E6B-4F6D-990D-EC7AF6024012}" type="presOf" srcId="{0F70DC3C-141C-4B82-ADEF-19A5D4E255E9}" destId="{8BE60C30-6E8B-41FA-A9D4-1C5DCFDAE766}" srcOrd="0" destOrd="6" presId="urn:microsoft.com/office/officeart/2005/8/layout/vList2"/>
    <dgm:cxn modelId="{81129194-E646-4B25-95E6-56C1AECE0E7A}" srcId="{3E041ED2-D521-4F19-B0ED-071125FBC329}" destId="{F87C531F-1E52-4786-B9C1-2A8F2FCF50A3}" srcOrd="2" destOrd="0" parTransId="{2BD3CF9D-F2CE-41E7-8734-9039881694EB}" sibTransId="{A6124A4F-8A5B-42CC-8121-1C3FB66FB5EF}"/>
    <dgm:cxn modelId="{7D090897-7A71-4454-820B-DEFBB2D6B187}" type="presOf" srcId="{23EF9AF2-F6C1-46E5-8D97-F09EC92DDF3F}" destId="{8BE60C30-6E8B-41FA-A9D4-1C5DCFDAE766}" srcOrd="0" destOrd="5" presId="urn:microsoft.com/office/officeart/2005/8/layout/vList2"/>
    <dgm:cxn modelId="{F258B7C8-18CC-4D9A-9FEF-8330F48741E4}" srcId="{3E041ED2-D521-4F19-B0ED-071125FBC329}" destId="{C8687F3B-CF8F-407E-BB9A-91D36F92B39A}" srcOrd="0" destOrd="0" parTransId="{3C6B2957-88E2-460B-A3B4-C9FFE21B8982}" sibTransId="{B00FB4B7-8BB1-45BA-9FF7-4D5BD1806598}"/>
    <dgm:cxn modelId="{93B982D1-90C6-40C3-8DD0-3326A491F294}" type="presOf" srcId="{14081894-78C8-4090-9DB9-A58B8EC1EB26}" destId="{8BE60C30-6E8B-41FA-A9D4-1C5DCFDAE766}" srcOrd="0" destOrd="1" presId="urn:microsoft.com/office/officeart/2005/8/layout/vList2"/>
    <dgm:cxn modelId="{ACAACEE4-0C0C-431A-BF63-B1D373187E68}" srcId="{C7B29F31-CB8A-4944-8689-3344091D932A}" destId="{3E041ED2-D521-4F19-B0ED-071125FBC329}" srcOrd="0" destOrd="0" parTransId="{D1E69475-02F3-4B9A-9846-3BBD219F2810}" sibTransId="{416752C3-651E-448F-883D-DD4F53CF612D}"/>
    <dgm:cxn modelId="{40CFF8F8-1D4A-4F9C-8217-49F1C47B7849}" srcId="{3E041ED2-D521-4F19-B0ED-071125FBC329}" destId="{23EF9AF2-F6C1-46E5-8D97-F09EC92DDF3F}" srcOrd="5" destOrd="0" parTransId="{B08BA4B3-3B12-4BC1-9C14-163A38D400CE}" sibTransId="{379316A3-FBE4-4EB0-B7E0-A6B234279D01}"/>
    <dgm:cxn modelId="{53ECD5AD-A253-43C5-AC28-1A1EE601824E}" type="presParOf" srcId="{DBCA4826-E1D7-4696-A57A-147FE21FCD33}" destId="{61F06173-A56B-451E-AC89-6900F221EA1A}" srcOrd="0" destOrd="0" presId="urn:microsoft.com/office/officeart/2005/8/layout/vList2"/>
    <dgm:cxn modelId="{12BCEC0A-68FE-4A7D-B933-ECF8DB1A2A1D}" type="presParOf" srcId="{DBCA4826-E1D7-4696-A57A-147FE21FCD33}" destId="{8BE60C30-6E8B-41FA-A9D4-1C5DCFDAE766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F06173-A56B-451E-AC89-6900F221EA1A}">
      <dsp:nvSpPr>
        <dsp:cNvPr id="0" name=""/>
        <dsp:cNvSpPr/>
      </dsp:nvSpPr>
      <dsp:spPr>
        <a:xfrm>
          <a:off x="0" y="18825"/>
          <a:ext cx="7739243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Key points:</a:t>
          </a:r>
        </a:p>
      </dsp:txBody>
      <dsp:txXfrm>
        <a:off x="28557" y="47382"/>
        <a:ext cx="7682129" cy="527886"/>
      </dsp:txXfrm>
    </dsp:sp>
    <dsp:sp modelId="{8BE60C30-6E8B-41FA-A9D4-1C5DCFDAE766}">
      <dsp:nvSpPr>
        <dsp:cNvPr id="0" name=""/>
        <dsp:cNvSpPr/>
      </dsp:nvSpPr>
      <dsp:spPr>
        <a:xfrm>
          <a:off x="0" y="603825"/>
          <a:ext cx="7739243" cy="30532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5721" tIns="31750" rIns="177800" bIns="3175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Chemical energy is converted into electrical energy.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Electrodes are used (e.g. zinc and copper, one is negative, one positive)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An electrolyte is used (e.g. acetic acid solution)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Electrodes connected by a conducting material a potential difference is created.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/>
            <a:t>Other electrodes and electrolytes can also be used (affecting the voltage produced)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en-GB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GB" sz="2000" kern="1200" dirty="0">
              <a:hlinkClick xmlns:r="http://schemas.openxmlformats.org/officeDocument/2006/relationships" r:id="rId1"/>
            </a:rPr>
            <a:t>https://www.youtube.com/watch?v=9OVtk6G2TnQ</a:t>
          </a:r>
          <a:endParaRPr lang="en-GB" sz="2000" kern="1200" dirty="0"/>
        </a:p>
      </dsp:txBody>
      <dsp:txXfrm>
        <a:off x="0" y="603825"/>
        <a:ext cx="7739243" cy="305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6CB1D-EA26-42FB-8C8B-80CC80C1D42A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D4B50-283E-4916-B280-753CBB3B44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379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education/guides/zsn9q6f/revision/4#glossary-z4bhb9q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bc.co.uk/education/guides/zsn9q6f/revision/4#glossary-zgjkmp3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education/guides/zsn9q6f/revision/4#glossary-z4bhb9q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bc.co.uk/education/guides/zsn9q6f/revision/4#glossary-zgjkmp3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none" dirty="0"/>
              <a:t>Cells contain chemicals which react to produce electricity.</a:t>
            </a:r>
          </a:p>
          <a:p>
            <a:r>
              <a:rPr lang="en-GB" u="none" dirty="0"/>
              <a:t>Batteries consist of two or more cells connected together in series t provide greater voltage.</a:t>
            </a:r>
          </a:p>
          <a:p>
            <a:endParaRPr lang="en-GB" u="none" dirty="0"/>
          </a:p>
          <a:p>
            <a:r>
              <a:rPr lang="en-GB" u="none" dirty="0"/>
              <a:t>Background: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simple electrochemical cell can be produced by dipping two different metals into an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electrolyte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connecting them via wires and a voltmeter, bulb, motor, etc. The bigger the difference in reactivity between the two metals, the bigger the</a:t>
            </a:r>
            <a:r>
              <a:rPr lang="en-GB" sz="1200" b="1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voltage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produced.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919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Half equation practise in preparation for the next question.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964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1293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8926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7398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7894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55">
            <a:extLst>
              <a:ext uri="{FF2B5EF4-FFF2-40B4-BE49-F238E27FC236}">
                <a16:creationId xmlns:a16="http://schemas.microsoft.com/office/drawing/2014/main" id="{D38E057C-F896-4344-A651-1861CBBFDE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E17E37-9575-43E5-9FC7-01E15ACA7F67}" type="slidenum">
              <a:rPr lang="en-GB" altLang="en-US"/>
              <a:pPr/>
              <a:t>22</a:t>
            </a:fld>
            <a:endParaRPr lang="en-GB" altLang="en-US"/>
          </a:p>
        </p:txBody>
      </p:sp>
      <p:sp>
        <p:nvSpPr>
          <p:cNvPr id="6" name="Rectangle 2056">
            <a:extLst>
              <a:ext uri="{FF2B5EF4-FFF2-40B4-BE49-F238E27FC236}">
                <a16:creationId xmlns:a16="http://schemas.microsoft.com/office/drawing/2014/main" id="{F2B0F0B1-AC71-4937-86A6-FEDF89D01C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en-US"/>
              <a:t>Boardworks GCSE Science: Chemistry </a:t>
            </a:r>
          </a:p>
          <a:p>
            <a:r>
              <a:rPr lang="en-GB" altLang="en-US"/>
              <a:t>Combustion and Alternative Fuels</a:t>
            </a:r>
          </a:p>
        </p:txBody>
      </p:sp>
      <p:sp>
        <p:nvSpPr>
          <p:cNvPr id="264194" name="Rectangle 2">
            <a:extLst>
              <a:ext uri="{FF2B5EF4-FFF2-40B4-BE49-F238E27FC236}">
                <a16:creationId xmlns:a16="http://schemas.microsoft.com/office/drawing/2014/main" id="{B13AE156-1D74-4437-85D5-383B29C3E8C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>
            <a:extLst>
              <a:ext uri="{FF2B5EF4-FFF2-40B4-BE49-F238E27FC236}">
                <a16:creationId xmlns:a16="http://schemas.microsoft.com/office/drawing/2014/main" id="{5799576A-4B52-4E59-8842-F3DA3045C7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Batteries create chemical pollution when eventually disposed of.</a:t>
            </a:r>
            <a:endParaRPr lang="en-GB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87972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055">
            <a:extLst>
              <a:ext uri="{FF2B5EF4-FFF2-40B4-BE49-F238E27FC236}">
                <a16:creationId xmlns:a16="http://schemas.microsoft.com/office/drawing/2014/main" id="{11C763C9-1379-4656-9D91-4DAC21E15F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2C19A4-B828-4C29-B2BC-B1DE4DD74EDD}" type="slidenum">
              <a:rPr lang="en-GB" altLang="en-US"/>
              <a:pPr/>
              <a:t>23</a:t>
            </a:fld>
            <a:endParaRPr lang="en-GB" altLang="en-US"/>
          </a:p>
        </p:txBody>
      </p:sp>
      <p:sp>
        <p:nvSpPr>
          <p:cNvPr id="6" name="Rectangle 2056">
            <a:extLst>
              <a:ext uri="{FF2B5EF4-FFF2-40B4-BE49-F238E27FC236}">
                <a16:creationId xmlns:a16="http://schemas.microsoft.com/office/drawing/2014/main" id="{3643DF6C-5B95-4AA3-864C-2715E24463D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GB" altLang="en-US"/>
              <a:t>Boardworks GCSE Science: Chemistry </a:t>
            </a:r>
          </a:p>
          <a:p>
            <a:r>
              <a:rPr lang="en-GB" altLang="en-US"/>
              <a:t>Combustion and Alternative Fuels</a:t>
            </a:r>
          </a:p>
        </p:txBody>
      </p:sp>
      <p:sp>
        <p:nvSpPr>
          <p:cNvPr id="266242" name="Rectangle 2">
            <a:extLst>
              <a:ext uri="{FF2B5EF4-FFF2-40B4-BE49-F238E27FC236}">
                <a16:creationId xmlns:a16="http://schemas.microsoft.com/office/drawing/2014/main" id="{E8FD19B8-B4F4-46B2-8D50-BEF49EDB0A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>
            <a:extLst>
              <a:ext uri="{FF2B5EF4-FFF2-40B4-BE49-F238E27FC236}">
                <a16:creationId xmlns:a16="http://schemas.microsoft.com/office/drawing/2014/main" id="{1295DB5F-4AA0-4402-B2BE-25EC4054514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154292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Information sheet for Leader of learning.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39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Information sheet for Leader of learning.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42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u="none" dirty="0"/>
              <a:t>Cells contain chemicals which react to produce electricity.</a:t>
            </a:r>
          </a:p>
          <a:p>
            <a:r>
              <a:rPr lang="en-GB" u="none" dirty="0"/>
              <a:t>Batteries consist of two or more cells connected together in series t provide greater voltage.</a:t>
            </a:r>
          </a:p>
          <a:p>
            <a:endParaRPr lang="en-GB" u="none" dirty="0"/>
          </a:p>
          <a:p>
            <a:r>
              <a:rPr lang="en-GB" u="none" dirty="0"/>
              <a:t>Background: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simple electrochemical cell can be produced by dipping two different metals into an </a:t>
            </a:r>
            <a:r>
              <a:rPr lang="en-GB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electrolyte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 connecting them via wires and a voltmeter, bulb, motor, etc. The bigger the difference in reactivity between the two metals, the bigger the</a:t>
            </a:r>
            <a:r>
              <a:rPr lang="en-GB" sz="1200" b="1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GB" sz="1200" b="1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voltage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produced.</a:t>
            </a:r>
            <a:endParaRPr lang="en-GB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926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Information slides 30 and 31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5372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482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Electrical </a:t>
            </a:r>
          </a:p>
          <a:p>
            <a:endParaRPr lang="en-GB" dirty="0"/>
          </a:p>
          <a:p>
            <a:r>
              <a:rPr lang="en-GB" dirty="0"/>
              <a:t>Fuel cells are supplied by an external source of fuel and oxygen and air.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633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Water (common misconception is hydroxide)</a:t>
            </a:r>
          </a:p>
          <a:p>
            <a:r>
              <a:rPr lang="en-GB" dirty="0"/>
              <a:t>Oxidation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357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09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8260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D4B50-283E-4916-B280-753CBB3B446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679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435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04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31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5FFE4-5616-47A3-8510-8AA66424B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213" y="53975"/>
            <a:ext cx="6516687" cy="5492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martArt Placeholder 2">
            <a:extLst>
              <a:ext uri="{FF2B5EF4-FFF2-40B4-BE49-F238E27FC236}">
                <a16:creationId xmlns:a16="http://schemas.microsoft.com/office/drawing/2014/main" id="{4D0809A4-AE5D-4117-AE1A-CFCA60B7D9AF}"/>
              </a:ext>
            </a:extLst>
          </p:cNvPr>
          <p:cNvSpPr>
            <a:spLocks noGrp="1"/>
          </p:cNvSpPr>
          <p:nvPr>
            <p:ph type="dgm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37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121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445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582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802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181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624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146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25BF-3DE0-4FBB-A714-AD4A5277FB97}" type="datetimeFigureOut">
              <a:rPr lang="en-GB" smtClean="0"/>
              <a:t>29/09/2020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66A3A-3BB4-4A3C-9C15-8774118A6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1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JgMuDzkdkI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9OVtk6G2TnQ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Lh-J1-6ks6g?ecver=2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07504" y="1124744"/>
            <a:ext cx="7772400" cy="252028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Resources:</a:t>
            </a:r>
            <a:b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Non-rechargeable and rechargeable information sheet – slides 30 and 31.</a:t>
            </a:r>
            <a:br>
              <a:rPr lang="en-GB" sz="3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sz="3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GB" sz="36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Exam questions</a:t>
            </a:r>
            <a:b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b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Object 2">
            <a:hlinkClick r:id="" action="ppaction://ole?verb=0"/>
            <a:extLst>
              <a:ext uri="{FF2B5EF4-FFF2-40B4-BE49-F238E27FC236}">
                <a16:creationId xmlns:a16="http://schemas.microsoft.com/office/drawing/2014/main" id="{0563249D-DC05-4C40-8238-B14E1636A18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763381"/>
              </p:ext>
            </p:extLst>
          </p:nvPr>
        </p:nvGraphicFramePr>
        <p:xfrm>
          <a:off x="3347864" y="2631926"/>
          <a:ext cx="2401416" cy="20261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Acrobat Document" showAsIcon="1" r:id="rId3" imgW="914400" imgH="771480" progId="AcroExch.Document.DC">
                  <p:embed/>
                </p:oleObj>
              </mc:Choice>
              <mc:Fallback>
                <p:oleObj name="Acrobat Document" showAsIcon="1" r:id="rId3" imgW="914400" imgH="7714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47864" y="2631926"/>
                        <a:ext cx="2401416" cy="20261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9916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BA096D0-D38D-402F-975D-58C9C2B57BF4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3FD89D-6FEF-41C3-8C6B-6560C17FDAD2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6552621"/>
              </p:ext>
            </p:extLst>
          </p:nvPr>
        </p:nvGraphicFramePr>
        <p:xfrm>
          <a:off x="611559" y="977236"/>
          <a:ext cx="7739243" cy="3675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86358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53CA09-827A-4F9D-8C74-082F3AD95E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512" t="23776" r="32598" b="38293"/>
          <a:stretch/>
        </p:blipFill>
        <p:spPr>
          <a:xfrm>
            <a:off x="5535120" y="4351841"/>
            <a:ext cx="3168352" cy="15841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81D6455-1EBB-471D-8134-8F39654F5A03}"/>
              </a:ext>
            </a:extLst>
          </p:cNvPr>
          <p:cNvSpPr txBox="1"/>
          <p:nvPr/>
        </p:nvSpPr>
        <p:spPr>
          <a:xfrm>
            <a:off x="0" y="-1596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917D07-693A-4677-A754-FCC0BD556491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C07AD3E5-BE38-42BC-8C6E-08230B262297}"/>
              </a:ext>
            </a:extLst>
          </p:cNvPr>
          <p:cNvSpPr txBox="1">
            <a:spLocks/>
          </p:cNvSpPr>
          <p:nvPr/>
        </p:nvSpPr>
        <p:spPr>
          <a:xfrm>
            <a:off x="452229" y="1962657"/>
            <a:ext cx="8239541" cy="296064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Some cars are powered by hydrogen fuel cells.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Electrical energy is released by hydrogen fuel cells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87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4"/>
          <p:cNvSpPr txBox="1">
            <a:spLocks/>
          </p:cNvSpPr>
          <p:nvPr/>
        </p:nvSpPr>
        <p:spPr>
          <a:xfrm>
            <a:off x="411975" y="2096343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What do you think is produced in this equation where hydrogen reacts with oxygen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</a:t>
            </a:r>
            <a:r>
              <a:rPr lang="en-GB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+ O</a:t>
            </a:r>
            <a:r>
              <a:rPr lang="en-GB" sz="2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</a:t>
            </a: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?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type of reaction do you think this is?</a:t>
            </a: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975" y="1484784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i="1" u="sng" dirty="0">
                <a:solidFill>
                  <a:srgbClr val="00B050"/>
                </a:solidFill>
              </a:rPr>
              <a:t>Table discussion</a:t>
            </a:r>
          </a:p>
        </p:txBody>
      </p:sp>
    </p:spTree>
    <p:extLst>
      <p:ext uri="{BB962C8B-B14F-4D97-AF65-F5344CB8AC3E}">
        <p14:creationId xmlns:p14="http://schemas.microsoft.com/office/powerpoint/2010/main" val="17861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53C0D0E3-3237-4F6A-A3AB-795D32674BA1}"/>
              </a:ext>
            </a:extLst>
          </p:cNvPr>
          <p:cNvSpPr txBox="1">
            <a:spLocks/>
          </p:cNvSpPr>
          <p:nvPr/>
        </p:nvSpPr>
        <p:spPr>
          <a:xfrm>
            <a:off x="899592" y="1484784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Remember PANIC and OILRIG.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Positive </a:t>
            </a:r>
            <a:r>
              <a:rPr lang="en-GB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anode</a:t>
            </a: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Negative </a:t>
            </a:r>
            <a:r>
              <a:rPr lang="en-GB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cathode</a:t>
            </a:r>
          </a:p>
          <a:p>
            <a:pPr marL="0" indent="0">
              <a:buNone/>
            </a:pPr>
            <a:endParaRPr lang="en-GB" u="sng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Oxidation is loss of electrons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Reduction is gain of electrons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1309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53C0D0E3-3237-4F6A-A3AB-795D32674BA1}"/>
              </a:ext>
            </a:extLst>
          </p:cNvPr>
          <p:cNvSpPr txBox="1">
            <a:spLocks/>
          </p:cNvSpPr>
          <p:nvPr/>
        </p:nvSpPr>
        <p:spPr>
          <a:xfrm>
            <a:off x="377788" y="1010710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/>
              <a:t>Writing a half-equation</a:t>
            </a:r>
          </a:p>
          <a:p>
            <a:pPr marL="0" indent="0">
              <a:buNone/>
            </a:pPr>
            <a:r>
              <a:rPr lang="en-GB" dirty="0"/>
              <a:t>Electrons are shown as e</a:t>
            </a:r>
            <a:r>
              <a:rPr lang="en-GB" baseline="30000" dirty="0"/>
              <a:t>-</a:t>
            </a:r>
            <a:r>
              <a:rPr lang="en-GB" dirty="0"/>
              <a:t> in half-equations.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half-equation is balanced by adding, or taking away, a number of electrons equal to the total number of charges on the </a:t>
            </a:r>
            <a:r>
              <a:rPr lang="en-GB" i="1" dirty="0"/>
              <a:t>ions</a:t>
            </a:r>
            <a:r>
              <a:rPr lang="en-GB" dirty="0"/>
              <a:t> in the equation.</a:t>
            </a:r>
          </a:p>
          <a:p>
            <a:pPr marL="0" indent="0">
              <a:buNone/>
            </a:pPr>
            <a:br>
              <a:rPr lang="en-GB" dirty="0"/>
            </a:b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22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53C0D0E3-3237-4F6A-A3AB-795D32674BA1}"/>
              </a:ext>
            </a:extLst>
          </p:cNvPr>
          <p:cNvSpPr txBox="1">
            <a:spLocks/>
          </p:cNvSpPr>
          <p:nvPr/>
        </p:nvSpPr>
        <p:spPr>
          <a:xfrm>
            <a:off x="315048" y="771889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Write the formulae of the reactant and product.	Cl</a:t>
            </a:r>
            <a:r>
              <a:rPr lang="en-GB" baseline="30000" dirty="0"/>
              <a:t>- </a:t>
            </a:r>
            <a:r>
              <a:rPr lang="en-GB" dirty="0"/>
              <a:t>→ Cl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Adjust the number of ions, if needed.	</a:t>
            </a:r>
          </a:p>
          <a:p>
            <a:pPr marL="0" indent="0">
              <a:buNone/>
            </a:pPr>
            <a:r>
              <a:rPr lang="en-GB" dirty="0"/>
              <a:t>2Cl</a:t>
            </a:r>
            <a:r>
              <a:rPr lang="en-GB" baseline="30000" dirty="0"/>
              <a:t>-</a:t>
            </a:r>
            <a:r>
              <a:rPr lang="en-GB" dirty="0"/>
              <a:t> → Cl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baseline="-25000" dirty="0"/>
          </a:p>
          <a:p>
            <a:pPr marL="0" indent="0">
              <a:buNone/>
            </a:pPr>
            <a:r>
              <a:rPr lang="en-GB" dirty="0"/>
              <a:t>Count the number of charges. Add enough electrons so that both sides have the same total number of charges.	2Cl</a:t>
            </a:r>
            <a:r>
              <a:rPr lang="en-GB" baseline="30000" dirty="0"/>
              <a:t>-</a:t>
            </a:r>
            <a:r>
              <a:rPr lang="en-GB" dirty="0"/>
              <a:t> → Cl</a:t>
            </a:r>
            <a:r>
              <a:rPr lang="en-GB" baseline="-25000" dirty="0"/>
              <a:t>2</a:t>
            </a:r>
            <a:r>
              <a:rPr lang="en-GB" dirty="0"/>
              <a:t> + 2e</a:t>
            </a:r>
            <a:r>
              <a:rPr lang="en-GB" baseline="30000" dirty="0"/>
              <a:t>-</a:t>
            </a:r>
          </a:p>
          <a:p>
            <a:pPr marL="0" indent="0">
              <a:buNone/>
            </a:pPr>
            <a:r>
              <a:rPr lang="en-GB" dirty="0"/>
              <a:t>You may see: 2Cl</a:t>
            </a:r>
            <a:r>
              <a:rPr lang="en-GB" baseline="30000" dirty="0"/>
              <a:t>-</a:t>
            </a:r>
            <a:r>
              <a:rPr lang="en-GB" dirty="0"/>
              <a:t> – 2e</a:t>
            </a:r>
            <a:r>
              <a:rPr lang="en-GB" baseline="30000" dirty="0"/>
              <a:t>–</a:t>
            </a:r>
            <a:r>
              <a:rPr lang="en-GB" dirty="0"/>
              <a:t> → Cl</a:t>
            </a:r>
            <a:r>
              <a:rPr lang="en-GB" baseline="-25000" dirty="0"/>
              <a:t>2</a:t>
            </a:r>
            <a:endParaRPr lang="en-GB" baseline="30000" dirty="0"/>
          </a:p>
          <a:p>
            <a:pPr marL="0" indent="0">
              <a:buNone/>
            </a:pPr>
            <a:br>
              <a:rPr lang="en-GB" dirty="0"/>
            </a:b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49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F0A90D-4484-4C75-8CE6-6C4F2D828FA1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A4E021-C9BD-4C2C-BFB6-B05C18FFBCE2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3B5B28BD-EB1D-4FE4-8D7C-887ED710A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0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7" y="710058"/>
            <a:ext cx="31337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F7C83B-192D-44EB-AFF8-ED2998C0D2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46" y="1491108"/>
            <a:ext cx="5253782" cy="460490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175410-556B-493F-BA7D-ADCE84998635}"/>
              </a:ext>
            </a:extLst>
          </p:cNvPr>
          <p:cNvSpPr/>
          <p:nvPr/>
        </p:nvSpPr>
        <p:spPr>
          <a:xfrm>
            <a:off x="2880120" y="2845886"/>
            <a:ext cx="2736305" cy="656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034A89-34E2-435D-A689-19F8A95E4C4C}"/>
              </a:ext>
            </a:extLst>
          </p:cNvPr>
          <p:cNvSpPr/>
          <p:nvPr/>
        </p:nvSpPr>
        <p:spPr>
          <a:xfrm>
            <a:off x="2864519" y="3611328"/>
            <a:ext cx="2767508" cy="708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0FD9F0-2569-4604-8FA6-6358C5CF3731}"/>
              </a:ext>
            </a:extLst>
          </p:cNvPr>
          <p:cNvSpPr/>
          <p:nvPr/>
        </p:nvSpPr>
        <p:spPr>
          <a:xfrm>
            <a:off x="2895722" y="4441969"/>
            <a:ext cx="2736305" cy="660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DF41EF-4B12-482D-A462-E73088DDD0A6}"/>
              </a:ext>
            </a:extLst>
          </p:cNvPr>
          <p:cNvSpPr/>
          <p:nvPr/>
        </p:nvSpPr>
        <p:spPr>
          <a:xfrm>
            <a:off x="2895723" y="5223177"/>
            <a:ext cx="2736305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14ADFC8-FB42-42DB-B185-D10AC73E51CF}"/>
              </a:ext>
            </a:extLst>
          </p:cNvPr>
          <p:cNvSpPr/>
          <p:nvPr/>
        </p:nvSpPr>
        <p:spPr>
          <a:xfrm>
            <a:off x="2895722" y="2131029"/>
            <a:ext cx="2736305" cy="6177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ubtitle 4">
            <a:extLst>
              <a:ext uri="{FF2B5EF4-FFF2-40B4-BE49-F238E27FC236}">
                <a16:creationId xmlns:a16="http://schemas.microsoft.com/office/drawing/2014/main" id="{151FB587-AD8E-4409-8636-67F233493499}"/>
              </a:ext>
            </a:extLst>
          </p:cNvPr>
          <p:cNvSpPr txBox="1">
            <a:spLocks/>
          </p:cNvSpPr>
          <p:nvPr/>
        </p:nvSpPr>
        <p:spPr>
          <a:xfrm>
            <a:off x="5751144" y="1767751"/>
            <a:ext cx="3392856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Balance the half equations</a:t>
            </a:r>
            <a:endParaRPr lang="en-GB" baseline="30000" dirty="0"/>
          </a:p>
          <a:p>
            <a:pPr marL="0" indent="0">
              <a:buNone/>
            </a:pPr>
            <a:br>
              <a:rPr lang="en-GB" dirty="0"/>
            </a:b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C586CC-D7CB-4483-A8A1-5386F95F2673}"/>
              </a:ext>
            </a:extLst>
          </p:cNvPr>
          <p:cNvSpPr txBox="1"/>
          <p:nvPr/>
        </p:nvSpPr>
        <p:spPr>
          <a:xfrm>
            <a:off x="259130" y="3059668"/>
            <a:ext cx="5933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Cu</a:t>
            </a:r>
          </a:p>
        </p:txBody>
      </p:sp>
    </p:spTree>
    <p:extLst>
      <p:ext uri="{BB962C8B-B14F-4D97-AF65-F5344CB8AC3E}">
        <p14:creationId xmlns:p14="http://schemas.microsoft.com/office/powerpoint/2010/main" val="246721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53C0D0E3-3237-4F6A-A3AB-795D32674BA1}"/>
              </a:ext>
            </a:extLst>
          </p:cNvPr>
          <p:cNvSpPr txBox="1">
            <a:spLocks/>
          </p:cNvSpPr>
          <p:nvPr/>
        </p:nvSpPr>
        <p:spPr>
          <a:xfrm>
            <a:off x="377788" y="1384323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Remember PANIC and OILRIG.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Suggest what happens at the cathode and anode by writing a half equation.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Which electrode shows an oxidation reaction?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0532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pic>
        <p:nvPicPr>
          <p:cNvPr id="11" name="Picture 10" descr="C:\Users\r.southern\Downloads\Portland CMYK.jpg">
            <a:extLst>
              <a:ext uri="{FF2B5EF4-FFF2-40B4-BE49-F238E27FC236}">
                <a16:creationId xmlns:a16="http://schemas.microsoft.com/office/drawing/2014/main" id="{EA806C30-9195-4F8F-9A4E-561B9CDFB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2944" y="6101456"/>
            <a:ext cx="881056" cy="75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ubtitle 4">
            <a:extLst>
              <a:ext uri="{FF2B5EF4-FFF2-40B4-BE49-F238E27FC236}">
                <a16:creationId xmlns:a16="http://schemas.microsoft.com/office/drawing/2014/main" id="{53C0D0E3-3237-4F6A-A3AB-795D32674BA1}"/>
              </a:ext>
            </a:extLst>
          </p:cNvPr>
          <p:cNvSpPr txBox="1">
            <a:spLocks/>
          </p:cNvSpPr>
          <p:nvPr/>
        </p:nvSpPr>
        <p:spPr>
          <a:xfrm>
            <a:off x="377788" y="1245162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Remember PANIC and OILRIG.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Positive </a:t>
            </a:r>
            <a:r>
              <a:rPr lang="en-GB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anode</a:t>
            </a: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Negative </a:t>
            </a:r>
            <a:r>
              <a:rPr lang="en-GB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cathode</a:t>
            </a:r>
          </a:p>
          <a:p>
            <a:pPr marL="0" indent="0">
              <a:buNone/>
            </a:pPr>
            <a:endParaRPr lang="en-GB" u="sng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Oxidation is loss of electrons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Reduction is gain of electrons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4196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4"/>
          <p:cNvSpPr txBox="1">
            <a:spLocks/>
          </p:cNvSpPr>
          <p:nvPr/>
        </p:nvSpPr>
        <p:spPr>
          <a:xfrm>
            <a:off x="315048" y="1263450"/>
            <a:ext cx="8828952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At the cathode (negative electrode): </a:t>
            </a:r>
          </a:p>
          <a:p>
            <a:pPr marL="0" indent="0">
              <a:buNone/>
            </a:pPr>
            <a:r>
              <a:rPr lang="en-GB" dirty="0"/>
              <a:t>2H</a:t>
            </a:r>
            <a:r>
              <a:rPr lang="en-GB" baseline="-25000" dirty="0"/>
              <a:t>2</a:t>
            </a:r>
            <a:r>
              <a:rPr lang="en-GB" dirty="0"/>
              <a:t>(g)  → 4H</a:t>
            </a:r>
            <a:r>
              <a:rPr lang="en-GB" baseline="30000" dirty="0"/>
              <a:t>+ </a:t>
            </a:r>
            <a:r>
              <a:rPr lang="en-GB" dirty="0"/>
              <a:t>+ 4e</a:t>
            </a:r>
            <a:r>
              <a:rPr lang="en-GB" baseline="30000" dirty="0"/>
              <a:t>– </a:t>
            </a:r>
            <a:r>
              <a:rPr lang="en-GB" dirty="0"/>
              <a:t>(</a:t>
            </a:r>
            <a:r>
              <a:rPr lang="en-GB" dirty="0" err="1"/>
              <a:t>aq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+mj-lt"/>
              </a:rPr>
              <a:t>The reaction at the cathode is an </a:t>
            </a:r>
            <a:r>
              <a:rPr lang="en-GB" u="sng" dirty="0">
                <a:latin typeface="+mj-lt"/>
              </a:rPr>
              <a:t>oxidation</a:t>
            </a:r>
            <a:r>
              <a:rPr lang="en-GB" dirty="0">
                <a:latin typeface="+mj-lt"/>
              </a:rPr>
              <a:t> reaction because hydrogen loses electrons.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https://www.youtube.com/watch?v=iJgMuDzkdkI</a:t>
            </a:r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sz="2800" dirty="0"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800" dirty="0"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674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312" y="0"/>
            <a:ext cx="8928992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4.5.2 Chemical cells and fuel cells: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312" y="571500"/>
            <a:ext cx="8928992" cy="37010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4.5.2.1 Cells and batteries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NeueLTStd-Roman"/>
              </a:rPr>
              <a:t>Cells contain chemicals which react to produce electricity.</a:t>
            </a:r>
          </a:p>
          <a:p>
            <a:r>
              <a:rPr lang="en-GB" sz="2000" dirty="0">
                <a:latin typeface="HelveticaNeueLTStd-Roman"/>
              </a:rPr>
              <a:t>The voltage produced by a cell is dependent upon a number of factors including the type of electrode and electrolyte.</a:t>
            </a:r>
          </a:p>
          <a:p>
            <a:r>
              <a:rPr lang="en-GB" sz="2000" dirty="0">
                <a:latin typeface="HelveticaNeueLTStd-Roman"/>
              </a:rPr>
              <a:t>A simple cell can be made by connecting two different metals in contact with an electrolyte.</a:t>
            </a:r>
          </a:p>
          <a:p>
            <a:r>
              <a:rPr lang="en-GB" sz="2000" dirty="0">
                <a:latin typeface="HelveticaNeueLTStd-Roman"/>
              </a:rPr>
              <a:t>Batteries consist of two or more cells connected together in series to</a:t>
            </a:r>
          </a:p>
          <a:p>
            <a:pPr marL="0" indent="0">
              <a:buNone/>
            </a:pPr>
            <a:r>
              <a:rPr lang="en-GB" sz="2000" dirty="0">
                <a:latin typeface="HelveticaNeueLTStd-Roman"/>
              </a:rPr>
              <a:t>     provide a greater voltage.</a:t>
            </a:r>
          </a:p>
          <a:p>
            <a:r>
              <a:rPr lang="en-GB" sz="2000" dirty="0">
                <a:latin typeface="HelveticaNeueLTStd-Roman"/>
              </a:rPr>
              <a:t>In non-rechargeable cells and batteries the chemical reactions stop when one of the reactants has been used up. Alkaline batteries are non-rechargeable.</a:t>
            </a:r>
          </a:p>
          <a:p>
            <a:r>
              <a:rPr lang="en-GB" sz="2000" dirty="0">
                <a:latin typeface="HelveticaNeueLTStd-Roman"/>
              </a:rPr>
              <a:t>Rechargeable cells and batteries can be recharged because the chemical reactions are reversed when an external electrical current is supplied.</a:t>
            </a:r>
          </a:p>
          <a:p>
            <a:r>
              <a:rPr lang="en-GB" sz="2000" dirty="0">
                <a:latin typeface="HelveticaNeueLTStd-Roman"/>
              </a:rPr>
              <a:t>Students should be able to interpret data for relative reactivity of different metals and evaluate the use of cells.</a:t>
            </a:r>
          </a:p>
          <a:p>
            <a:r>
              <a:rPr lang="en-GB" sz="1800" b="1" i="1" dirty="0">
                <a:latin typeface="HelveticaNeueLTStd-Roman"/>
              </a:rPr>
              <a:t>Students do not need to know details of cells and batteries other than</a:t>
            </a:r>
          </a:p>
          <a:p>
            <a:pPr marL="0" indent="0">
              <a:buNone/>
            </a:pPr>
            <a:r>
              <a:rPr lang="en-GB" sz="1800" b="1" i="1" dirty="0">
                <a:latin typeface="HelveticaNeueLTStd-Roman"/>
              </a:rPr>
              <a:t>     those specified.</a:t>
            </a:r>
            <a:endParaRPr lang="en-GB" sz="1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Opportunity for assessment and feedback in exercise books:</a:t>
            </a: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Slide 11,13 and 16.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buNone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ts val="400"/>
              </a:spcBef>
              <a:buNone/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25389634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4"/>
          <p:cNvSpPr txBox="1">
            <a:spLocks/>
          </p:cNvSpPr>
          <p:nvPr/>
        </p:nvSpPr>
        <p:spPr>
          <a:xfrm>
            <a:off x="315048" y="743281"/>
            <a:ext cx="8828952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At the anode (positive electrode): </a:t>
            </a:r>
          </a:p>
          <a:p>
            <a:pPr marL="0" indent="0">
              <a:buNone/>
            </a:pPr>
            <a:r>
              <a:rPr lang="en-GB" dirty="0"/>
              <a:t>O</a:t>
            </a:r>
            <a:r>
              <a:rPr lang="en-GB" baseline="-25000" dirty="0"/>
              <a:t>2</a:t>
            </a:r>
            <a:r>
              <a:rPr lang="en-GB" dirty="0"/>
              <a:t>(g) + 4H</a:t>
            </a:r>
            <a:r>
              <a:rPr lang="en-GB" baseline="30000" dirty="0"/>
              <a:t>+</a:t>
            </a:r>
            <a:r>
              <a:rPr lang="en-GB" dirty="0"/>
              <a:t>(</a:t>
            </a:r>
            <a:r>
              <a:rPr lang="en-GB" dirty="0" err="1"/>
              <a:t>aq</a:t>
            </a:r>
            <a:r>
              <a:rPr lang="en-GB" dirty="0"/>
              <a:t>) + 4e</a:t>
            </a:r>
            <a:r>
              <a:rPr lang="en-GB" baseline="30000" dirty="0"/>
              <a:t>–</a:t>
            </a:r>
            <a:r>
              <a:rPr lang="en-GB" dirty="0"/>
              <a:t> → 2H</a:t>
            </a:r>
            <a:r>
              <a:rPr lang="en-GB" baseline="-25000" dirty="0"/>
              <a:t>2</a:t>
            </a:r>
            <a:r>
              <a:rPr lang="en-GB" dirty="0"/>
              <a:t>O(g)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The reaction at the anode is a </a:t>
            </a:r>
            <a:r>
              <a:rPr lang="en-GB" u="sng" dirty="0"/>
              <a:t>reduction</a:t>
            </a:r>
            <a:r>
              <a:rPr lang="en-GB" dirty="0"/>
              <a:t> reaction because hydrogen ions gain electrons</a:t>
            </a:r>
            <a:r>
              <a:rPr lang="en-GB" dirty="0">
                <a:latin typeface="+mj-lt"/>
              </a:rPr>
              <a:t>. </a:t>
            </a:r>
          </a:p>
          <a:p>
            <a:pPr marL="0" indent="0">
              <a:buNone/>
            </a:pPr>
            <a:endParaRPr lang="en-GB" dirty="0">
              <a:latin typeface="+mj-lt"/>
            </a:endParaRPr>
          </a:p>
          <a:p>
            <a:pPr marL="0" indent="0">
              <a:buNone/>
            </a:pPr>
            <a:r>
              <a:rPr lang="en-GB" dirty="0">
                <a:latin typeface="+mj-lt"/>
              </a:rPr>
              <a:t>The overall reaction in the fuel cell is a redox reaction</a:t>
            </a:r>
            <a:r>
              <a:rPr lang="en-GB" sz="2800" dirty="0">
                <a:latin typeface="+mj-lt"/>
              </a:rPr>
              <a:t>.</a:t>
            </a:r>
          </a:p>
          <a:p>
            <a:pPr marL="0" indent="0">
              <a:buNone/>
            </a:pPr>
            <a:endParaRPr lang="en-GB" sz="2800" dirty="0"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800" dirty="0">
              <a:latin typeface="+mj-lt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4ECAC-70F2-4753-8D6B-C1BBD2426D4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BD4451-B7DB-4FB1-9866-BCDBF3AD0F1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103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E3A814-034C-4670-9624-00A31F431AE9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40D163-3C45-41D9-820E-8C26D9C52E85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6" name="Subtitle 4">
            <a:extLst>
              <a:ext uri="{FF2B5EF4-FFF2-40B4-BE49-F238E27FC236}">
                <a16:creationId xmlns:a16="http://schemas.microsoft.com/office/drawing/2014/main" id="{2DFFEDA1-6B4C-46CA-B841-A05C5074A9B8}"/>
              </a:ext>
            </a:extLst>
          </p:cNvPr>
          <p:cNvSpPr txBox="1">
            <a:spLocks/>
          </p:cNvSpPr>
          <p:nvPr/>
        </p:nvSpPr>
        <p:spPr>
          <a:xfrm>
            <a:off x="755576" y="2348880"/>
            <a:ext cx="8388424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Suggest some advantages and disadvantages of hydrogen fuel cells compared to rechargeable batteries.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0029BE51-1688-4458-A794-2A0D770D1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1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1047" y="958402"/>
            <a:ext cx="3143250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149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5" name="Rectangle 7">
            <a:extLst>
              <a:ext uri="{FF2B5EF4-FFF2-40B4-BE49-F238E27FC236}">
                <a16:creationId xmlns:a16="http://schemas.microsoft.com/office/drawing/2014/main" id="{67936388-85ED-40EE-AA97-E27287F28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516" y="4472248"/>
            <a:ext cx="942845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3200" dirty="0"/>
              <a:t>The chemicals inside fuel cells are constantly replenished, so unlike batteries, fuel cells never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3200" dirty="0"/>
              <a:t>run flat or need recharging</a:t>
            </a:r>
            <a:r>
              <a:rPr lang="en-GB" altLang="en-US" dirty="0"/>
              <a:t>.</a:t>
            </a:r>
          </a:p>
        </p:txBody>
      </p:sp>
      <p:sp>
        <p:nvSpPr>
          <p:cNvPr id="263176" name="Text Box 8">
            <a:extLst>
              <a:ext uri="{FF2B5EF4-FFF2-40B4-BE49-F238E27FC236}">
                <a16:creationId xmlns:a16="http://schemas.microsoft.com/office/drawing/2014/main" id="{449FABF2-358A-4208-B218-0DBB320EB7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16" y="826549"/>
            <a:ext cx="8712968" cy="403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3200" dirty="0"/>
              <a:t>A big advantage of hydrogen fuel cells is that they do not create any pollution: the only emission they produce is water vapour.</a:t>
            </a:r>
            <a:r>
              <a:rPr lang="en-GB" sz="3200" dirty="0"/>
              <a:t> </a:t>
            </a:r>
          </a:p>
          <a:p>
            <a:endParaRPr lang="en-GB" sz="3200" dirty="0"/>
          </a:p>
          <a:p>
            <a:r>
              <a:rPr lang="en-GB" sz="3200" dirty="0"/>
              <a:t>It can be a renewable source of electricity if</a:t>
            </a:r>
            <a:br>
              <a:rPr lang="en-GB" sz="3200" dirty="0"/>
            </a:br>
            <a:r>
              <a:rPr lang="en-GB" sz="3200" dirty="0"/>
              <a:t>the hydrogen comes from a renewable resource.</a:t>
            </a:r>
            <a:br>
              <a:rPr lang="en-GB" sz="3200" dirty="0"/>
            </a:br>
            <a:endParaRPr lang="en-GB" altLang="en-US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FF411F-DA1D-40B9-9BEE-C69E2D84572D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AED4A90-C1D4-484E-983C-F1676388DBC3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8855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1" name="Text Box 5">
            <a:extLst>
              <a:ext uri="{FF2B5EF4-FFF2-40B4-BE49-F238E27FC236}">
                <a16:creationId xmlns:a16="http://schemas.microsoft.com/office/drawing/2014/main" id="{C6091AC8-3254-4E01-8284-E19A316E1C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781" y="1090766"/>
            <a:ext cx="858043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54013" indent="-35401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334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>
              <a:buClr>
                <a:srgbClr val="FF6600"/>
              </a:buClr>
            </a:pPr>
            <a:r>
              <a:rPr lang="en-GB" altLang="en-US" sz="3200" dirty="0">
                <a:latin typeface="Arial" panose="020B0604020202020204" pitchFamily="34" charset="0"/>
              </a:rPr>
              <a:t>A big disadvantage of fuel cells is the production, storage and distribution of hydrogen relies heavily on energy from fossil fuels.</a:t>
            </a:r>
          </a:p>
        </p:txBody>
      </p:sp>
      <p:sp>
        <p:nvSpPr>
          <p:cNvPr id="265222" name="Text Box 6">
            <a:extLst>
              <a:ext uri="{FF2B5EF4-FFF2-40B4-BE49-F238E27FC236}">
                <a16:creationId xmlns:a16="http://schemas.microsoft.com/office/drawing/2014/main" id="{1A1B415A-8584-466B-8F1B-00620238C2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781" y="3533469"/>
            <a:ext cx="7561262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FF6600"/>
              </a:buClr>
            </a:pPr>
            <a:r>
              <a:rPr lang="en-GB" altLang="en-US" sz="3200" dirty="0"/>
              <a:t>Pure hydrogen is expensive and highly flammable</a:t>
            </a:r>
            <a:r>
              <a:rPr lang="en-GB" altLang="en-US" dirty="0"/>
              <a:t>.</a:t>
            </a:r>
          </a:p>
          <a:p>
            <a:pPr eaLnBrk="1" hangingPunct="1">
              <a:spcBef>
                <a:spcPct val="0"/>
              </a:spcBef>
              <a:buClr>
                <a:srgbClr val="FF6600"/>
              </a:buClr>
            </a:pPr>
            <a:endParaRPr lang="en-GB" altLang="en-US" dirty="0"/>
          </a:p>
          <a:p>
            <a:pPr eaLnBrk="1" hangingPunct="1">
              <a:spcBef>
                <a:spcPct val="0"/>
              </a:spcBef>
              <a:buClr>
                <a:srgbClr val="FF6600"/>
              </a:buClr>
            </a:pPr>
            <a:endParaRPr lang="en-GB" altLang="en-US" dirty="0"/>
          </a:p>
          <a:p>
            <a:pPr eaLnBrk="1" hangingPunct="1">
              <a:spcBef>
                <a:spcPct val="0"/>
              </a:spcBef>
              <a:buClr>
                <a:srgbClr val="FF6600"/>
              </a:buClr>
            </a:pPr>
            <a:r>
              <a:rPr lang="en-GB" altLang="en-US" sz="3200" dirty="0"/>
              <a:t>Hydrogen is difficult to store.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2196FA-A3CB-4105-9B1B-B356967300C9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E5C164-8148-4076-8C75-A16C5610634C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-9128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814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4"/>
          <p:cNvSpPr txBox="1">
            <a:spLocks/>
          </p:cNvSpPr>
          <p:nvPr/>
        </p:nvSpPr>
        <p:spPr>
          <a:xfrm>
            <a:off x="0" y="857290"/>
            <a:ext cx="9144000" cy="50658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Non-rechargeable cells and batteries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Alkaline batteries are non-rechargeable.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Chemical reactions happen inside non-rechargeable cells and batteries.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one of the reactants has been used up the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chemical reactions stop and the cell no longer works.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5C6D17-4F45-4EC4-959B-5D8AF4B3A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801" y="5784"/>
            <a:ext cx="1776199" cy="177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12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4"/>
          <p:cNvSpPr txBox="1">
            <a:spLocks/>
          </p:cNvSpPr>
          <p:nvPr/>
        </p:nvSpPr>
        <p:spPr>
          <a:xfrm>
            <a:off x="0" y="857290"/>
            <a:ext cx="9144000" cy="50658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Rechargeable cells and batteries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Chemical reactions happen inside rechargeable cells and batteries.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chemical reactions can be reversed when an external electrical current is supplied. This recharges the cell or battery.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REVERSIBLE REACTION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9CA5EE-C352-4ACB-9AF5-6E71237998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741" y="0"/>
            <a:ext cx="2590259" cy="191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7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6312" y="0"/>
            <a:ext cx="8928992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4.5.2 Chemical cells and fuel cells:</a:t>
            </a:r>
            <a:b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6312" y="980728"/>
            <a:ext cx="8928992" cy="37010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4.5.2.2  Fuel cells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HelveticaNeueLTStd-Roman"/>
              </a:rPr>
              <a:t>Fuel cells are supplied by an external source of fuel (e.g. hydrogen) and</a:t>
            </a:r>
          </a:p>
          <a:p>
            <a:pPr marL="0" indent="0">
              <a:buNone/>
            </a:pPr>
            <a:r>
              <a:rPr lang="en-GB" sz="2000" dirty="0">
                <a:latin typeface="HelveticaNeueLTStd-Roman"/>
              </a:rPr>
              <a:t>     oxygen or air. The fuel is oxidised electrochemically within the fuel cell</a:t>
            </a:r>
          </a:p>
          <a:p>
            <a:pPr marL="0" indent="0">
              <a:buNone/>
            </a:pPr>
            <a:r>
              <a:rPr lang="en-GB" sz="2000" dirty="0">
                <a:latin typeface="HelveticaNeueLTStd-Roman"/>
              </a:rPr>
              <a:t>     to produce a potential difference.</a:t>
            </a:r>
          </a:p>
          <a:p>
            <a:r>
              <a:rPr lang="en-GB" sz="2000" dirty="0">
                <a:latin typeface="HelveticaNeueLTStd-Roman"/>
              </a:rPr>
              <a:t>The overall reaction in a hydrogen fuel cell involves the oxidation of</a:t>
            </a:r>
          </a:p>
          <a:p>
            <a:pPr marL="0" indent="0">
              <a:buNone/>
            </a:pPr>
            <a:r>
              <a:rPr lang="en-GB" sz="2000" dirty="0">
                <a:latin typeface="HelveticaNeueLTStd-Roman"/>
              </a:rPr>
              <a:t>      hydrogen to produce water.</a:t>
            </a:r>
          </a:p>
          <a:p>
            <a:r>
              <a:rPr lang="en-GB" sz="2000" dirty="0">
                <a:latin typeface="HelveticaNeueLTStd-Roman"/>
              </a:rPr>
              <a:t>Hydrogen fuel cells offer a potential alternative to rechargeable cells</a:t>
            </a:r>
          </a:p>
          <a:p>
            <a:r>
              <a:rPr lang="en-GB" sz="2000" dirty="0">
                <a:latin typeface="HelveticaNeueLTStd-Roman"/>
              </a:rPr>
              <a:t>and batteries.</a:t>
            </a:r>
          </a:p>
          <a:p>
            <a:pPr marL="0" indent="0">
              <a:buNone/>
            </a:pPr>
            <a:r>
              <a:rPr lang="en-GB" sz="2000" dirty="0">
                <a:latin typeface="HelveticaNeueLTStd-Roman"/>
              </a:rPr>
              <a:t>Students should be able to:</a:t>
            </a:r>
          </a:p>
          <a:p>
            <a:r>
              <a:rPr lang="en-GB" sz="2000" dirty="0">
                <a:latin typeface="HelveticaNeueLTStd-Roman"/>
              </a:rPr>
              <a:t>evaluate the use of hydrogen fuel cells in comparison with rechargeable cells and batteries</a:t>
            </a:r>
          </a:p>
          <a:p>
            <a:r>
              <a:rPr lang="en-GB" sz="2000" dirty="0">
                <a:latin typeface="HelveticaNeueLTStd-Roman"/>
              </a:rPr>
              <a:t>(HT only) write the half equations for the electrode reactions in the</a:t>
            </a:r>
          </a:p>
          <a:p>
            <a:r>
              <a:rPr lang="en-GB" sz="2000" dirty="0">
                <a:latin typeface="HelveticaNeueLTStd-Roman"/>
              </a:rPr>
              <a:t>hydrogen fuel cell.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Opportunity for assessment and feedback in exercise books:</a:t>
            </a:r>
          </a:p>
          <a:p>
            <a:pPr marL="0" indent="0">
              <a:buNone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Slide 11,13 and 16.</a:t>
            </a:r>
          </a:p>
          <a:p>
            <a:pPr marL="0" indent="0">
              <a:lnSpc>
                <a:spcPct val="80000"/>
              </a:lnSpc>
              <a:spcBef>
                <a:spcPts val="400"/>
              </a:spcBef>
              <a:buNone/>
            </a:pPr>
            <a:endParaRPr lang="en-GB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ts val="400"/>
              </a:spcBef>
              <a:buNone/>
            </a:pP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403857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4928" y="75292"/>
            <a:ext cx="8820472" cy="72494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highlight>
                  <a:srgbClr val="FFFF00"/>
                </a:highlight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Do NOW: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4928" y="1259425"/>
            <a:ext cx="8941568" cy="45382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is a cell?</a:t>
            </a:r>
          </a:p>
          <a:p>
            <a:pPr marL="0" indent="0">
              <a:buNone/>
            </a:pPr>
            <a:endParaRPr lang="en-GB" sz="4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is a battery?</a:t>
            </a:r>
          </a:p>
          <a:p>
            <a:pPr marL="0" indent="0">
              <a:buNone/>
            </a:pPr>
            <a:endParaRPr lang="en-GB" sz="22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2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642265"/>
            <a:ext cx="9144000" cy="12157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GET OUT ALL OF YOUR EQUIPMENT</a:t>
            </a:r>
          </a:p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(PEN, PENCIL, RULER, PLANNER)</a:t>
            </a:r>
          </a:p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HANG UP YOUR BAGS AND COATS.</a:t>
            </a:r>
          </a:p>
        </p:txBody>
      </p:sp>
      <p:sp>
        <p:nvSpPr>
          <p:cNvPr id="7" name="AutoShape 2" descr="https://mail.outwood.com/owa/service.svc/s/GetFileAttachment?id=AAMkAGQ0NzZmYjM1LWRlMmEtNGMzNi1iY2Y2LWExYmE2NDZmODgzZABGAAAAAAAY6CG474VhQKxvn%2BTG31wiBwAY22F%2FkF7iQKUpds5XUAZBAAAAAAENAAAY22F%2FkF7iQKUpds5XUAZBAAAhh4qmAAABEgAQAFcGDGGfF2tArzidC%2BDYUgw%3D&amp;isImagePreview=True&amp;X-OWA-CANARY=82lkTqLvU0CDjhtbmMaezHuBHYKld9IIfZ3TNJCF_ZCDrzjT8Spbase1ZXvZJdscVDoztKCnZs8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2" name="Picture 2" descr="Image result for electrical cell">
            <a:extLst>
              <a:ext uri="{FF2B5EF4-FFF2-40B4-BE49-F238E27FC236}">
                <a16:creationId xmlns:a16="http://schemas.microsoft.com/office/drawing/2014/main" id="{967D2731-F982-478E-81FE-101BC18E7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427" y="2453731"/>
            <a:ext cx="4434037" cy="301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91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4928" y="75292"/>
            <a:ext cx="8820472" cy="724942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Starter: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4928" y="1259425"/>
            <a:ext cx="8941568" cy="45382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is a cell?</a:t>
            </a:r>
          </a:p>
          <a:p>
            <a:pPr marL="0" indent="0">
              <a:buNone/>
            </a:pPr>
            <a:r>
              <a:rPr lang="en-GB" sz="4000" dirty="0">
                <a:solidFill>
                  <a:srgbClr val="00B050"/>
                </a:solidFill>
              </a:rPr>
              <a:t>Cells contain chemicals which react to produce electricity.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What is a battery?</a:t>
            </a:r>
          </a:p>
          <a:p>
            <a:pPr marL="0" indent="0">
              <a:buNone/>
            </a:pPr>
            <a:r>
              <a:rPr lang="en-GB" sz="4000" dirty="0">
                <a:solidFill>
                  <a:srgbClr val="00B050"/>
                </a:solidFill>
              </a:rPr>
              <a:t>Batteries consist of two or more cells connected together in series to provide greater voltage.</a:t>
            </a:r>
            <a:r>
              <a:rPr lang="en-GB" sz="4000" dirty="0">
                <a:hlinkClick r:id="rId3"/>
              </a:rPr>
              <a:t> https://www.youtube.com/watch?v=9OVtk6G2TnQ</a:t>
            </a:r>
            <a:endParaRPr lang="en-GB" sz="4000" dirty="0"/>
          </a:p>
          <a:p>
            <a:pPr marL="0" indent="0">
              <a:buNone/>
            </a:pPr>
            <a:endParaRPr lang="en-GB" sz="4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40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2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2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642265"/>
            <a:ext cx="9144000" cy="12157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GET OUT ALL OF YOUR EQUIPMENT</a:t>
            </a:r>
          </a:p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(PEN, PENCIL, RULER, PLANNER)</a:t>
            </a:r>
          </a:p>
          <a:p>
            <a:r>
              <a:rPr lang="en-GB" sz="2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HANG UP YOUR BAGS AND COATS.</a:t>
            </a:r>
          </a:p>
        </p:txBody>
      </p:sp>
      <p:sp>
        <p:nvSpPr>
          <p:cNvPr id="7" name="AutoShape 2" descr="https://mail.outwood.com/owa/service.svc/s/GetFileAttachment?id=AAMkAGQ0NzZmYjM1LWRlMmEtNGMzNi1iY2Y2LWExYmE2NDZmODgzZABGAAAAAAAY6CG474VhQKxvn%2BTG31wiBwAY22F%2FkF7iQKUpds5XUAZBAAAAAAENAAAY22F%2FkF7iQKUpds5XUAZBAAAhh4qmAAABEgAQAFcGDGGfF2tArzidC%2BDYUgw%3D&amp;isImagePreview=True&amp;X-OWA-CANARY=82lkTqLvU0CDjhtbmMaezHuBHYKld9IIfZ3TNJCF_ZCDrzjT8Spbase1ZXvZJdscVDoztKCnZs8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2" name="Picture 2" descr="Image result for electrical cell">
            <a:extLst>
              <a:ext uri="{FF2B5EF4-FFF2-40B4-BE49-F238E27FC236}">
                <a16:creationId xmlns:a16="http://schemas.microsoft.com/office/drawing/2014/main" id="{967D2731-F982-478E-81FE-101BC18E7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2290"/>
            <a:ext cx="2360232" cy="160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519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4.5.1 Energy changes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3568" y="3645024"/>
            <a:ext cx="7192888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Chemical cells and fuel cells (Chemistry only)</a:t>
            </a:r>
          </a:p>
        </p:txBody>
      </p:sp>
    </p:spTree>
    <p:extLst>
      <p:ext uri="{BB962C8B-B14F-4D97-AF65-F5344CB8AC3E}">
        <p14:creationId xmlns:p14="http://schemas.microsoft.com/office/powerpoint/2010/main" val="3369343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512132"/>
              </p:ext>
            </p:extLst>
          </p:nvPr>
        </p:nvGraphicFramePr>
        <p:xfrm>
          <a:off x="107504" y="836712"/>
          <a:ext cx="9036496" cy="576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3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030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0">
                <a:tc>
                  <a:txBody>
                    <a:bodyPr/>
                    <a:lstStyle/>
                    <a:p>
                      <a:r>
                        <a:rPr lang="en-GB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</a:t>
                      </a:r>
                      <a:r>
                        <a:rPr lang="en-GB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6-9</a:t>
                      </a:r>
                      <a:r>
                        <a:rPr lang="en-GB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Evaluate</a:t>
                      </a:r>
                      <a:r>
                        <a:rPr lang="en-GB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use of hydrogen fuel cells.</a:t>
                      </a:r>
                    </a:p>
                  </a:txBody>
                  <a:tcPr>
                    <a:lnL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0">
                <a:tc>
                  <a:txBody>
                    <a:bodyPr/>
                    <a:lstStyle/>
                    <a:p>
                      <a:r>
                        <a:rPr lang="en-GB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Grade</a:t>
                      </a:r>
                      <a:r>
                        <a:rPr lang="en-GB" sz="36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4-5</a:t>
                      </a:r>
                      <a:r>
                        <a:rPr lang="en-GB" sz="3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</a:t>
                      </a:r>
                      <a:endParaRPr lang="en-GB" sz="36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3600" b="1" u="sng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Describe</a:t>
                      </a:r>
                      <a:r>
                        <a:rPr lang="en-GB" sz="3600" b="0" u="none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the difference between some common cells and batteries.</a:t>
                      </a:r>
                    </a:p>
                  </a:txBody>
                  <a:tcPr>
                    <a:lnL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5002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ubtitle 4"/>
          <p:cNvSpPr txBox="1">
            <a:spLocks/>
          </p:cNvSpPr>
          <p:nvPr/>
        </p:nvSpPr>
        <p:spPr>
          <a:xfrm>
            <a:off x="395536" y="908720"/>
            <a:ext cx="9144000" cy="475252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u="sng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Info hunt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Task: Describe the difference between 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non-rechargeable and rechargeable cells 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and batteries. 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*Print slides 30-31*</a:t>
            </a: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EE8A87-BC39-4246-8BF3-8033AC66DE92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355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A4D7112-13D0-4A39-A8E1-A752DB06D972}"/>
              </a:ext>
            </a:extLst>
          </p:cNvPr>
          <p:cNvSpPr txBox="1"/>
          <p:nvPr/>
        </p:nvSpPr>
        <p:spPr>
          <a:xfrm>
            <a:off x="8547" y="6136851"/>
            <a:ext cx="8448250" cy="764704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Key Words: Cells, batteries, rechargeable, alkaline, non-rechargeable, electrode,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electrolyte, voltage, oxidation, hydrogen, potential difference, electrochemically.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8AC760-D406-46E6-9C73-017D7B1C65F7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pic>
        <p:nvPicPr>
          <p:cNvPr id="2" name="Lh-J1-6ks6g">
            <a:hlinkClick r:id="" action="ppaction://media"/>
            <a:extLst>
              <a:ext uri="{FF2B5EF4-FFF2-40B4-BE49-F238E27FC236}">
                <a16:creationId xmlns:a16="http://schemas.microsoft.com/office/drawing/2014/main" id="{C163DD77-5078-453A-8795-D84EF518700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47664" y="1523307"/>
            <a:ext cx="6048672" cy="45365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608151-9739-4991-9A8F-40DA97BC727C}"/>
              </a:ext>
            </a:extLst>
          </p:cNvPr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6-9: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use of hydrogen fuel cells.</a:t>
            </a:r>
            <a:endParaRPr lang="en-GB" sz="1100" dirty="0">
              <a:latin typeface="Arial" panose="020B0604020202020204" pitchFamily="34" charset="0"/>
            </a:endParaRPr>
          </a:p>
          <a:p>
            <a:pPr fontAlgn="t"/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Grade 4-5:</a:t>
            </a:r>
            <a:r>
              <a:rPr lang="en-GB" sz="1100" dirty="0">
                <a:latin typeface="Arial" panose="020B0604020202020204" pitchFamily="34" charset="0"/>
              </a:rPr>
              <a:t> </a:t>
            </a:r>
            <a:r>
              <a:rPr lang="en-GB" sz="2000" b="1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Describe</a:t>
            </a:r>
            <a:r>
              <a:rPr lang="en-GB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difference between some common cells and batteries.</a:t>
            </a:r>
            <a:endParaRPr lang="en-GB" sz="1100" b="0" i="0" u="none" strike="noStrike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83671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Task: Bullet point key points from the video</a:t>
            </a:r>
          </a:p>
        </p:txBody>
      </p:sp>
    </p:spTree>
    <p:extLst>
      <p:ext uri="{BB962C8B-B14F-4D97-AF65-F5344CB8AC3E}">
        <p14:creationId xmlns:p14="http://schemas.microsoft.com/office/powerpoint/2010/main" val="2547542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1535</TotalTime>
  <Words>2465</Words>
  <Application>Microsoft Office PowerPoint</Application>
  <PresentationFormat>On-screen Show (4:3)</PresentationFormat>
  <Paragraphs>324</Paragraphs>
  <Slides>25</Slides>
  <Notes>18</Notes>
  <HiddenSlides>2</HiddenSlides>
  <MMClips>1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HelveticaNeueLTStd-Roman</vt:lpstr>
      <vt:lpstr>Verdana</vt:lpstr>
      <vt:lpstr>Wingdings</vt:lpstr>
      <vt:lpstr>Office Theme</vt:lpstr>
      <vt:lpstr>Acrobat Document</vt:lpstr>
      <vt:lpstr>Resources:  Non-rechargeable and rechargeable information sheet – slides 30 and 31.  Exam questions   </vt:lpstr>
      <vt:lpstr>PowerPoint Presentation</vt:lpstr>
      <vt:lpstr>PowerPoint Presentation</vt:lpstr>
      <vt:lpstr>Do NOW:</vt:lpstr>
      <vt:lpstr>Starter:</vt:lpstr>
      <vt:lpstr>4.5.1 Energy changes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Pre-Starter</dc:title>
  <dc:creator>Sarah &amp; Rob</dc:creator>
  <cp:lastModifiedBy>Griffin, M (SHS Teacher)</cp:lastModifiedBy>
  <cp:revision>142</cp:revision>
  <dcterms:created xsi:type="dcterms:W3CDTF">2013-07-26T12:32:32Z</dcterms:created>
  <dcterms:modified xsi:type="dcterms:W3CDTF">2020-09-29T09:40:28Z</dcterms:modified>
</cp:coreProperties>
</file>